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</p:sldMasterIdLst>
  <p:notesMasterIdLst>
    <p:notesMasterId r:id="rId22"/>
  </p:notesMasterIdLst>
  <p:sldIdLst>
    <p:sldId id="256" r:id="rId5"/>
    <p:sldId id="289" r:id="rId6"/>
    <p:sldId id="264" r:id="rId7"/>
    <p:sldId id="292" r:id="rId8"/>
    <p:sldId id="279" r:id="rId9"/>
    <p:sldId id="280" r:id="rId10"/>
    <p:sldId id="265" r:id="rId11"/>
    <p:sldId id="268" r:id="rId12"/>
    <p:sldId id="269" r:id="rId13"/>
    <p:sldId id="270" r:id="rId14"/>
    <p:sldId id="276" r:id="rId15"/>
    <p:sldId id="271" r:id="rId16"/>
    <p:sldId id="273" r:id="rId17"/>
    <p:sldId id="266" r:id="rId18"/>
    <p:sldId id="277" r:id="rId19"/>
    <p:sldId id="288" r:id="rId20"/>
    <p:sldId id="29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43B6AC-4349-471B-9CCB-6128B5336AB3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35480A-EE46-46FE-B2F3-14157E2A2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7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44C34-4F9D-444A-85CA-D64F8BEA9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5AAC0-9D91-43B3-850A-1742403FA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1D778-FD99-4C44-9CBD-2A88CC96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225E-15B3-4C6D-89D2-DF4F67A1251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0A15B-4B90-4EBD-8B23-87CDF393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05A1E-E5D4-4E4D-A525-74528452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1ED6-13FB-42C4-97B3-970216C8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D9E5B-E881-4921-B981-086E177AA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01D08-5030-4398-99C3-968BD6B3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501-AA61-4685-9D82-CD1DBA3279E7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A42BF-8501-4646-9765-702427C9F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F7825-CC08-4C30-B7C1-B7B8F0DD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6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D34FAA-C420-462D-B6B2-6C1ABD26B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81D33-5DC2-4534-835F-87920CC93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DD48F-5B8A-47BB-8EBB-E3998996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B4E-8AD1-41E4-9B86-BBCE5686A334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F8A72-5B84-4159-8421-227E5F42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D7F35-DE5A-4F0B-AF7E-23D3DC53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6A8E-D6E0-4AFB-9602-A42CA3FE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5D9EC-70D6-4BE9-AE91-44561FF6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4893E-3461-40D4-8278-4F58A42A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4FB-8E67-4906-81D7-126BA65E5F35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F1F76-B85B-408B-BE33-F124EAA2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8D9A7-2544-4996-B938-ED6C8A7D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0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54A7-482C-4CC5-B6F6-55A6066C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8A3E6-1944-4AC8-89EF-FFDB49F6E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0854B-9AE7-42AB-85C8-CE3040F2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9F61-EDAB-4A29-B275-BA8F9D256F2C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7582A-4062-4511-A216-7E512C40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1C08F-AC3D-4ECB-88D8-C93784EB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6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2FD9-F376-465E-BE0C-6C48F793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3CA3-1845-43ED-98D7-89E5E7160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7F9C3-6272-4EAA-8ADD-1E932E50F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2A7CB-36E5-437F-8790-B7997058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85F2-D885-4F89-9935-ECE73A64B591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ECC63-2DE2-4FC8-A13C-2FB9D32F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4E339-B348-4F49-8DE0-A2C2D4E4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6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F52CD-5501-4C4A-BD5B-8C16E8E8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F9C01-91B2-4C97-B8DE-FD547527C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97DC0-AE3E-4E9A-855A-221E20C34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53F357-1E2D-456B-BC6C-146DC99A3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44E5C-3F2A-4701-AA12-29B2E7D40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493182-3D07-48A0-AB9E-E472B4A7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C7FB-7BCC-4EA1-9451-B97B84EA6607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33314-FC25-47BD-AB2A-1C974BC0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E910C-4597-4854-9BBC-13D98518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D56D-A593-481F-938F-6BE71010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65355-DE23-4E77-A1AF-E06BB925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A43D-CFFE-4744-AC24-9D172F8D3B51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1DFD1-5D08-43DB-B7B5-089D4469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3913D-D614-4CAE-9490-A05DA8BA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2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DB151-D5E6-4049-88DF-5B0CA2F3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DD43-8638-420B-83BB-F2B30B5F305D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7604D-53BF-46C4-8518-65335C92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B34E8-77C4-4838-97E8-3E5D5878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DBA1-03A7-487F-8CEB-DC923916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796F-0792-4082-8804-94F7C766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A4566-91A2-4EEB-B813-F3E801278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6A949-6211-486D-B622-C3A7C815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770F-A213-4651-A644-E9608A4D84C8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2C756-CBCE-4383-A101-A6D4EDF5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5D5CD-9356-4323-8589-27F90632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98CC-D42C-4E3D-8E60-9F198A63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5F1BB-2328-478D-AD74-252D5C9EB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5F28E-2DCC-42BF-A58E-1BD1A124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6ECC2-7437-4F00-ADD8-B423DC03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366E-111F-4318-833B-A79C83A94631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8CCC6-E391-4E74-8DDD-8642B17C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390E2-89FE-49A5-8D38-508E77E3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5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C15B1-ABE2-4621-AC06-D841D102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40298-7AD0-4CAF-BE6D-879689149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3BF1B-AB6F-4D92-8F59-A377D0C4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2ABA-7FB5-4BFA-8807-E4F5D6C09CB0}" type="datetime1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D9020-6A6A-4E9D-8743-C84A1AB57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1C5EF-FF28-4572-9B0D-461321C8C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FD483-98D4-4322-9ED5-428F5DA738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3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undingportal@drexel.edu" TargetMode="External"/><Relationship Id="rId2" Type="http://schemas.openxmlformats.org/officeDocument/2006/relationships/hyperlink" Target="mailto:ofaawards@drexel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port@infoready4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exel.infoready4.com/#competitionDetail/1885499" TargetMode="External"/><Relationship Id="rId2" Type="http://schemas.openxmlformats.org/officeDocument/2006/relationships/hyperlink" Target="https://drexel.infoready4.com/#competitionDetail/188513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exel.infoready4.com/#competitionDetail/18851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exel.infoready4.com/#competitionDetail/1757577" TargetMode="External"/><Relationship Id="rId2" Type="http://schemas.openxmlformats.org/officeDocument/2006/relationships/hyperlink" Target="https://drexel.infoready4.com/#competitionDetail/188565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exel.infoready4.com/#competitionDetail/188549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exel.infoready4.com/#competitionDetail/1885099" TargetMode="External"/><Relationship Id="rId7" Type="http://schemas.openxmlformats.org/officeDocument/2006/relationships/hyperlink" Target="https://drexel.infoready4.com/#competitionDetail/1887260" TargetMode="External"/><Relationship Id="rId2" Type="http://schemas.openxmlformats.org/officeDocument/2006/relationships/hyperlink" Target="https://drexel.infoready4.com/#competitionDetail/18851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exel.infoready4.com/#competitionDetail/1887257" TargetMode="External"/><Relationship Id="rId5" Type="http://schemas.openxmlformats.org/officeDocument/2006/relationships/hyperlink" Target="https://drexel.infoready4.com/#competitionDetail/1885497" TargetMode="External"/><Relationship Id="rId4" Type="http://schemas.openxmlformats.org/officeDocument/2006/relationships/hyperlink" Target="https://drexel.infoready4.com/#competitionDetail/188512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rexel.infoready4.com/#competitionDetail/188549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hyperlink" Target="https://drexel.infoready4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exel.infoready4.com/PlatformServicesV2/Commons/getDocument/LimSubSeptember2021%20Monthly%20Digest.pdf?documentName=0f1e4b4f-a135-4264-9913-d27b39ed6847.pdf&amp;applicationId=7" TargetMode="External"/><Relationship Id="rId5" Type="http://schemas.openxmlformats.org/officeDocument/2006/relationships/hyperlink" Target="https://drexel.infoready4.com/PlatformServicesV2/Commons/getDocument/DUFP%20Toolkit%20Users%202021.pdf?documentName=60c7e686-bdc4-4fa0-a8c2-2a1b815d0d46.pdf&amp;applicationId=7" TargetMode="External"/><Relationship Id="rId4" Type="http://schemas.openxmlformats.org/officeDocument/2006/relationships/hyperlink" Target="https://drexel.infoready4.com/PlatformServicesV2/Commons/getDocument/ADMINISTRATOR%20TOOLKIT%202021.pdf?documentName=c66c0bf2-cf52-48f6-88c3-a298c2be01a9.pdf&amp;applicationId=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5A27-0EEF-44E7-9AA7-C447DBDB8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62" y="4312444"/>
            <a:ext cx="11568418" cy="461395"/>
          </a:xfrm>
        </p:spPr>
        <p:txBody>
          <a:bodyPr anchor="ctr">
            <a:normAutofit fontScale="90000"/>
          </a:bodyPr>
          <a:lstStyle/>
          <a:p>
            <a:br>
              <a:rPr lang="en-US" sz="1700" dirty="0">
                <a:solidFill>
                  <a:srgbClr val="FFFFFF"/>
                </a:solidFill>
              </a:rPr>
            </a:b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53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Drexel Faculty Awards Information Session:</a:t>
            </a:r>
            <a:br>
              <a:rPr lang="en-US" sz="53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br>
              <a:rPr lang="en-US" sz="53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sz="53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Faculty Research, Scholarship, Creativity Awards </a:t>
            </a:r>
            <a:br>
              <a:rPr lang="en-US" sz="53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sz="53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Provost Awards</a:t>
            </a:r>
            <a:br>
              <a:rPr lang="en-US" sz="53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br>
              <a:rPr lang="en-US" sz="1700" dirty="0"/>
            </a:br>
            <a:br>
              <a:rPr lang="en-US" sz="1700" dirty="0"/>
            </a:b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Information Session: Drexel Research, Scholarship and Creativity Awards &amp; Provost Awards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81E8A-B55D-48E8-A0A7-3529B9E2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468" y="834700"/>
            <a:ext cx="5317064" cy="13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71B-2844-40AD-B3AE-9EA787F6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20981"/>
            <a:ext cx="10353761" cy="69342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 Opportunity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F8D1A-64F9-49E5-86C6-3AAD94F01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363" y="972643"/>
            <a:ext cx="7878625" cy="55662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BE546-1F3C-4B6E-8E78-F4334DCE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8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71B-2844-40AD-B3AE-9EA787F6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83820"/>
            <a:ext cx="10353761" cy="814949"/>
          </a:xfrm>
        </p:spPr>
        <p:txBody>
          <a:bodyPr/>
          <a:lstStyle/>
          <a:p>
            <a:r>
              <a:rPr lang="en-US" dirty="0"/>
              <a:t>Complete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493EA-8C97-4B77-8249-0E2CAEEAC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95" y="963207"/>
            <a:ext cx="8169557" cy="55757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15BFA4-75C2-4B1F-BA5B-82F02DBD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3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71B-2844-40AD-B3AE-9EA787F6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2" y="75228"/>
            <a:ext cx="10353761" cy="761019"/>
          </a:xfrm>
        </p:spPr>
        <p:txBody>
          <a:bodyPr/>
          <a:lstStyle/>
          <a:p>
            <a:r>
              <a:rPr lang="en-US" dirty="0"/>
              <a:t>Upload Attachments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32B11-A36E-4178-A789-0BEE4A08B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412" y="836247"/>
            <a:ext cx="5150523" cy="5810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946BB-B7CE-4507-AB6B-F7D38D9D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2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71B-2844-40AD-B3AE-9EA787F6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2" y="136525"/>
            <a:ext cx="10353761" cy="485774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 Your Application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ED55A-83CE-49AD-AF1C-F5AB20C07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736" y="804862"/>
            <a:ext cx="7381875" cy="5734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2BCDF-ECF9-4461-A6C5-F9594A8D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17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3458-BE12-4566-9401-7D6017E9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02" y="335974"/>
            <a:ext cx="10353761" cy="601871"/>
          </a:xfrm>
        </p:spPr>
        <p:txBody>
          <a:bodyPr>
            <a:normAutofit fontScale="90000"/>
          </a:bodyPr>
          <a:lstStyle/>
          <a:p>
            <a:r>
              <a:rPr lang="en-US" dirty="0"/>
              <a:t>InfoReady Technical Support and </a:t>
            </a:r>
            <a:br>
              <a:rPr lang="en-US" dirty="0"/>
            </a:br>
            <a:r>
              <a:rPr lang="en-US" dirty="0"/>
              <a:t>Drexel Support Documents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7B80F5-EC6A-41D1-966F-0D6B24A4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00" y="1481589"/>
            <a:ext cx="9019566" cy="48747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88EAD-B72C-4C25-883B-8E913648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7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0B64-9BD9-4B17-84C8-4D58F478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41" y="136525"/>
            <a:ext cx="10353761" cy="629383"/>
          </a:xfrm>
        </p:spPr>
        <p:txBody>
          <a:bodyPr>
            <a:normAutofit fontScale="90000"/>
          </a:bodyPr>
          <a:lstStyle/>
          <a:p>
            <a:r>
              <a:rPr lang="en-US"/>
              <a:t>InfoReady Applicant Resources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218EE-1154-408B-8A30-31A6AE37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44" y="849018"/>
            <a:ext cx="9165322" cy="565636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B969A5-E08B-44C1-AD86-CBED4BBD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2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3F105-F9A5-44E2-917A-BB606BE0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Award 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3021A-7B43-4A5D-9427-0F2DA4A0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What can I spend the awards funds on?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Do awards come with course buy-outs?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Can the summer research award funds be used to provide faculty salary support?</a:t>
            </a:r>
          </a:p>
          <a:p>
            <a:endParaRPr lang="en-US" sz="2400" dirty="0"/>
          </a:p>
          <a:p>
            <a:r>
              <a:rPr lang="en-US" sz="2400" dirty="0"/>
              <a:t>Do the Provost’s Outstanding Scholarly Productivity Awards go to additive pay or are they for discretionary accounts?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887B9-D389-4460-A9E8-FF570B39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5FD483-98D4-4322-9ED5-428F5DA7382B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3F105-F9A5-44E2-917A-BB606BE0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3021A-7B43-4A5D-9427-0F2DA4A0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Faculty Award: </a:t>
            </a:r>
            <a:r>
              <a:rPr lang="en-US" sz="2400">
                <a:hlinkClick r:id="rId2"/>
              </a:rPr>
              <a:t>ofaawards@drexel.edu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Drexel Funding Portal: </a:t>
            </a:r>
            <a:r>
              <a:rPr lang="en-US" sz="2400">
                <a:hlinkClick r:id="rId3"/>
              </a:rPr>
              <a:t>fundingportal@drexel.edu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InfoReady Technical: </a:t>
            </a:r>
            <a:r>
              <a:rPr lang="en-US" sz="2400">
                <a:hlinkClick r:id="rId4"/>
              </a:rPr>
              <a:t>support@infoready4.com</a:t>
            </a:r>
            <a:r>
              <a:rPr lang="en-US" sz="2400"/>
              <a:t> </a:t>
            </a:r>
          </a:p>
          <a:p>
            <a:pPr marL="0" indent="0">
              <a:buNone/>
            </a:pPr>
            <a:r>
              <a:rPr lang="en-US" sz="240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83FAB-CD57-4D4E-A232-8A98CC36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5FD483-98D4-4322-9ED5-428F5DA7382B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0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990B-CC03-4B3B-BF0D-1085FAD23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801277"/>
            <a:ext cx="5112268" cy="514703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600" dirty="0"/>
              <a:t>To support the ongoing development of faculty research, scholarship, and creative activities, as well as recognizing excellence in teaching, scholarship, and professional service.</a:t>
            </a:r>
          </a:p>
        </p:txBody>
      </p:sp>
      <p:sp>
        <p:nvSpPr>
          <p:cNvPr id="1047" name="Oval 76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" name="Freeform: Shape 78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EDDCBB8-E070-448A-871D-F5D43A3D1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r="3106" b="-4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E17FDFF-8E4B-443B-B5B4-E05695D94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r="19843" b="1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6F0F20B-A11C-48E2-8864-2BCEFAF7E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 r="21522" b="-4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55C54-E086-4444-A7E7-45B8855F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13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896CB-29EA-401E-BFDC-494AE0F3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080"/>
            <a:ext cx="3624715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Research, Scholarly &amp; Creative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0319-F717-4514-BCA2-516C950BF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428925"/>
            <a:ext cx="6024654" cy="5468956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effectLst/>
                <a:hlinkClick r:id="rId2"/>
              </a:rPr>
              <a:t>Faculty Summer Research Award </a:t>
            </a:r>
            <a:r>
              <a:rPr lang="en-US" sz="2000" b="1" dirty="0"/>
              <a:t> </a:t>
            </a:r>
            <a:endParaRPr lang="en-US" sz="2000" b="1" dirty="0">
              <a:effectLst/>
            </a:endParaRPr>
          </a:p>
          <a:p>
            <a:pPr lvl="1"/>
            <a:r>
              <a:rPr lang="en-US" sz="2000" dirty="0"/>
              <a:t>Full-time Faculty </a:t>
            </a:r>
            <a:endParaRPr lang="en-US" sz="2000" dirty="0">
              <a:effectLst/>
              <a:cs typeface="Calibri"/>
            </a:endParaRPr>
          </a:p>
          <a:p>
            <a:pPr lvl="1"/>
            <a:r>
              <a:rPr lang="en-US" sz="2000" dirty="0">
                <a:effectLst/>
              </a:rPr>
              <a:t>For research activities that will enhance recipient careers and increase their contributions to Drexel</a:t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  <a:p>
            <a:r>
              <a:rPr lang="en-US" sz="2000" b="1" dirty="0">
                <a:effectLst/>
                <a:hlinkClick r:id="rId3"/>
              </a:rPr>
              <a:t>Scholarly Materials and Research Equipment Awards</a:t>
            </a:r>
            <a:r>
              <a:rPr lang="en-US" sz="2000" b="1" dirty="0">
                <a:hlinkClick r:id="rId3"/>
              </a:rPr>
              <a:t> </a:t>
            </a:r>
            <a:endParaRPr lang="en-US" sz="2000" b="1" dirty="0">
              <a:effectLst/>
              <a:cs typeface="Calibri"/>
            </a:endParaRPr>
          </a:p>
          <a:p>
            <a:pPr lvl="1"/>
            <a:r>
              <a:rPr lang="en-US" sz="2000" dirty="0">
                <a:effectLst/>
              </a:rPr>
              <a:t>Tenured/Tenure Track Faculty</a:t>
            </a:r>
            <a:r>
              <a:rPr lang="en-US" sz="2000" dirty="0"/>
              <a:t> </a:t>
            </a:r>
            <a:endParaRPr lang="en-US" sz="2000" dirty="0">
              <a:effectLst/>
              <a:cs typeface="Calibri"/>
            </a:endParaRPr>
          </a:p>
          <a:p>
            <a:pPr lvl="1"/>
            <a:r>
              <a:rPr lang="en-US" sz="2000" dirty="0">
                <a:effectLst/>
              </a:rPr>
              <a:t>To acquire materials, equipment, software, systems, library collections or other non-personnel items that will enhance the research enterprise. Additional eligibility criteria apply.</a:t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  <a:p>
            <a:r>
              <a:rPr lang="en-US" sz="2000" b="1" dirty="0">
                <a:effectLst/>
                <a:hlinkClick r:id="rId4"/>
              </a:rPr>
              <a:t>Faculty Bridge Funding Awards </a:t>
            </a:r>
            <a:r>
              <a:rPr lang="en-US" sz="2000" b="1" dirty="0"/>
              <a:t> </a:t>
            </a:r>
            <a:endParaRPr lang="en-US" sz="2000" b="1" dirty="0">
              <a:effectLst/>
            </a:endParaRPr>
          </a:p>
          <a:p>
            <a:pPr lvl="1"/>
            <a:r>
              <a:rPr lang="en-US" sz="2000" dirty="0"/>
              <a:t>Tenured/Tenure Track Faculty  </a:t>
            </a:r>
            <a:endParaRPr lang="en-US" sz="2000" dirty="0">
              <a:effectLst/>
              <a:cs typeface="Calibri"/>
            </a:endParaRPr>
          </a:p>
          <a:p>
            <a:pPr lvl="1"/>
            <a:r>
              <a:rPr lang="en-US" sz="2000" dirty="0">
                <a:effectLst/>
              </a:rPr>
              <a:t>Provide gap funding for research programs when all other sources of funding are exhausted.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4F660-E056-4103-93AB-3F0C07F6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896CB-29EA-401E-BFDC-494AE0F3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080"/>
            <a:ext cx="3624715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Research, Scholarly &amp; Creative Activity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(continued)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0319-F717-4514-BCA2-516C950BF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428925"/>
            <a:ext cx="6024654" cy="5468956"/>
          </a:xfrm>
        </p:spPr>
        <p:txBody>
          <a:bodyPr anchor="ctr">
            <a:normAutofit/>
          </a:bodyPr>
          <a:lstStyle/>
          <a:p>
            <a:r>
              <a:rPr lang="en-US" sz="1900" b="1" dirty="0">
                <a:hlinkClick r:id="rId2"/>
              </a:rPr>
              <a:t>Provost Award for Outstanding Scholarly Productivity </a:t>
            </a:r>
            <a:r>
              <a:rPr lang="en-US" sz="1900" b="1" dirty="0"/>
              <a:t> </a:t>
            </a:r>
          </a:p>
          <a:p>
            <a:pPr lvl="1"/>
            <a:r>
              <a:rPr lang="en-US" sz="1900" dirty="0"/>
              <a:t>Tenured Faculty </a:t>
            </a:r>
          </a:p>
          <a:p>
            <a:pPr lvl="1"/>
            <a:r>
              <a:rPr lang="en-US" sz="1900" dirty="0"/>
              <a:t>For outstanding contributions to their scholarly field and demonstrated leadership</a:t>
            </a:r>
          </a:p>
          <a:p>
            <a:pPr lvl="1"/>
            <a:endParaRPr lang="en-US" sz="1900" b="1" dirty="0">
              <a:hlinkClick r:id="rId3"/>
            </a:endParaRPr>
          </a:p>
          <a:p>
            <a:pPr marL="285750" lvl="1" indent="-285750"/>
            <a:r>
              <a:rPr lang="en-US" sz="1900" b="1" dirty="0">
                <a:hlinkClick r:id="rId4"/>
              </a:rPr>
              <a:t>Freddie Reisman Faculty Scholarly and Creative Activity Awards </a:t>
            </a:r>
            <a:r>
              <a:rPr lang="en-US" sz="1900" b="1" dirty="0"/>
              <a:t> </a:t>
            </a:r>
          </a:p>
          <a:p>
            <a:pPr lvl="1"/>
            <a:r>
              <a:rPr lang="en-US" sz="1900" dirty="0"/>
              <a:t>All Faculty </a:t>
            </a:r>
          </a:p>
          <a:p>
            <a:pPr lvl="1"/>
            <a:r>
              <a:rPr lang="en-US" sz="1900" dirty="0"/>
              <a:t>To support scholarly and creative activities of faculty in fields and on projects where limited external funding is available. </a:t>
            </a:r>
            <a:endParaRPr lang="en-US" sz="19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4F660-E056-4103-93AB-3F0C07F6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896CB-29EA-401E-BFDC-494AE0F3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Teaching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0319-F717-4514-BCA2-516C950BF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465" y="203512"/>
            <a:ext cx="6992840" cy="6243375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000" b="1" dirty="0">
                <a:effectLst/>
                <a:hlinkClick r:id="rId2"/>
              </a:rPr>
              <a:t>Adjunct Faculty Award for Teaching Excellence </a:t>
            </a:r>
            <a:r>
              <a:rPr lang="en-US" sz="2000" b="1" dirty="0"/>
              <a:t> </a:t>
            </a:r>
            <a:endParaRPr lang="en-US" sz="2000" b="1" dirty="0">
              <a:effectLst/>
            </a:endParaRPr>
          </a:p>
          <a:p>
            <a:pPr lvl="1"/>
            <a:r>
              <a:rPr lang="en-US" sz="2000" dirty="0">
                <a:effectLst/>
              </a:rPr>
              <a:t>Adjunct Faculty members who exemplify the highest quality of teaching and mentorship of students. </a:t>
            </a:r>
          </a:p>
          <a:p>
            <a:pPr marL="457200" lvl="1" indent="0">
              <a:buNone/>
            </a:pPr>
            <a:endParaRPr lang="en-US" sz="2000" dirty="0">
              <a:effectLst/>
            </a:endParaRPr>
          </a:p>
          <a:p>
            <a:r>
              <a:rPr lang="en-US" sz="2000" b="1" dirty="0">
                <a:effectLst/>
                <a:hlinkClick r:id="rId3"/>
              </a:rPr>
              <a:t>Allen Rothwarf Award for Teaching Excellence </a:t>
            </a:r>
            <a:r>
              <a:rPr lang="en-US" sz="2000" b="1" dirty="0"/>
              <a:t> </a:t>
            </a:r>
            <a:endParaRPr lang="en-US" sz="2000" b="1" dirty="0">
              <a:effectLst/>
            </a:endParaRPr>
          </a:p>
          <a:p>
            <a:pPr lvl="1"/>
            <a:r>
              <a:rPr lang="en-US" sz="2000" dirty="0">
                <a:effectLst/>
              </a:rPr>
              <a:t>Tenure-Track </a:t>
            </a:r>
            <a:r>
              <a:rPr lang="en-US" sz="2000" dirty="0"/>
              <a:t>Junior Faculty</a:t>
            </a:r>
            <a:r>
              <a:rPr lang="en-US" sz="2000" dirty="0">
                <a:effectLst/>
              </a:rPr>
              <a:t> members who display high standards of teaching while developing research in their areas of expertise.</a:t>
            </a:r>
            <a:r>
              <a:rPr lang="en-US" sz="2000" dirty="0"/>
              <a:t> </a:t>
            </a:r>
            <a:endParaRPr lang="en-US" sz="2000" dirty="0">
              <a:effectLst/>
              <a:cs typeface="Calibri"/>
            </a:endParaRPr>
          </a:p>
          <a:p>
            <a:pPr lvl="1"/>
            <a:endParaRPr lang="en-US" sz="2000" dirty="0">
              <a:effectLst/>
            </a:endParaRPr>
          </a:p>
          <a:p>
            <a:r>
              <a:rPr lang="en-US" sz="2000" b="1" dirty="0">
                <a:effectLst/>
                <a:hlinkClick r:id="rId4"/>
              </a:rPr>
              <a:t>Barbara G. Hornum Award for Teaching Excellence </a:t>
            </a:r>
            <a:r>
              <a:rPr lang="en-US" sz="2000" b="1" dirty="0"/>
              <a:t> </a:t>
            </a:r>
            <a:endParaRPr lang="en-US" sz="2000" b="1" dirty="0">
              <a:effectLst/>
            </a:endParaRPr>
          </a:p>
          <a:p>
            <a:pPr lvl="1"/>
            <a:r>
              <a:rPr lang="en-US" sz="2000" dirty="0">
                <a:effectLst/>
              </a:rPr>
              <a:t>Teaching or Clinical Faculty </a:t>
            </a:r>
          </a:p>
          <a:p>
            <a:pPr lvl="1"/>
            <a:r>
              <a:rPr lang="en-US" sz="2000" dirty="0">
                <a:effectLst/>
              </a:rPr>
              <a:t>High quality of teaching, pedagogical innovation and rigor</a:t>
            </a:r>
          </a:p>
          <a:p>
            <a:pPr marL="457200" lvl="1" indent="0">
              <a:buNone/>
            </a:pPr>
            <a:endParaRPr lang="en-US" sz="2000" dirty="0">
              <a:ea typeface="+mn-lt"/>
              <a:cs typeface="+mn-lt"/>
            </a:endParaRPr>
          </a:p>
          <a:p>
            <a:pPr marL="234950" lvl="1" indent="-234950"/>
            <a:r>
              <a:rPr lang="en-US" sz="2000" b="1" dirty="0">
                <a:ea typeface="+mn-lt"/>
                <a:cs typeface="+mn-lt"/>
                <a:hlinkClick r:id="rId5"/>
              </a:rPr>
              <a:t>Lindback Award for Distinguished Teaching </a:t>
            </a:r>
            <a:r>
              <a:rPr lang="en-US" sz="2000" b="1" dirty="0">
                <a:ea typeface="+mn-lt"/>
                <a:cs typeface="+mn-lt"/>
              </a:rPr>
              <a:t> 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This award recognizes outstanding teaching by three full-time members of the faculty.</a:t>
            </a:r>
            <a:endParaRPr lang="en-US" sz="2000" dirty="0"/>
          </a:p>
          <a:p>
            <a:r>
              <a:rPr lang="en-US" sz="2000" b="1" dirty="0">
                <a:cs typeface="Calibri" panose="020F0502020204030204"/>
                <a:hlinkClick r:id="rId6"/>
              </a:rPr>
              <a:t>Provost Award for Pedagogical Innovation</a:t>
            </a:r>
            <a:r>
              <a:rPr lang="en-US" sz="2000" b="1" dirty="0">
                <a:cs typeface="Calibri" panose="020F0502020204030204"/>
              </a:rPr>
              <a:t> </a:t>
            </a:r>
          </a:p>
          <a:p>
            <a:pPr lvl="1"/>
            <a:r>
              <a:rPr lang="en-US" sz="1900" dirty="0">
                <a:cs typeface="Calibri" panose="020F0502020204030204"/>
              </a:rPr>
              <a:t>This award recognizes full-time faculty who have implemented outstanding innovations in teaching and learning.</a:t>
            </a:r>
          </a:p>
          <a:p>
            <a:r>
              <a:rPr lang="en-US" sz="2000" b="1" dirty="0">
                <a:cs typeface="Calibri" panose="020F0502020204030204"/>
                <a:hlinkClick r:id="rId7"/>
              </a:rPr>
              <a:t>Provost Award for Undergraduate Teaching Impact</a:t>
            </a:r>
          </a:p>
          <a:p>
            <a:pPr lvl="1"/>
            <a:r>
              <a:rPr lang="en-US" sz="1900" dirty="0">
                <a:cs typeface="Calibri" panose="020F0502020204030204"/>
              </a:rPr>
              <a:t>This award recognizes full-time faculty who have made a distinctive impact through excellence in teaching primarily at the first- or second-year undergraduate level.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D4F6A-391B-46D8-B982-84627152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896CB-29EA-401E-BFDC-494AE0F3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</a:rPr>
              <a:t>Service</a:t>
            </a:r>
            <a:br>
              <a:rPr lang="en-US" sz="3700" dirty="0">
                <a:solidFill>
                  <a:schemeClr val="bg1"/>
                </a:solidFill>
              </a:rPr>
            </a:b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0319-F717-4514-BCA2-516C950BF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lvl="1" indent="280670"/>
            <a:r>
              <a:rPr lang="en-US" sz="1900" b="1" dirty="0">
                <a:effectLst/>
                <a:hlinkClick r:id="rId2"/>
              </a:rPr>
              <a:t>Harold Myers Award for Distinguished Service </a:t>
            </a:r>
            <a:r>
              <a:rPr lang="en-US" sz="1900" b="1" dirty="0"/>
              <a:t> </a:t>
            </a:r>
            <a:endParaRPr lang="en-US" sz="1900" b="1" dirty="0">
              <a:effectLst/>
              <a:cs typeface="Calibri" panose="020F0502020204030204"/>
            </a:endParaRPr>
          </a:p>
          <a:p>
            <a:pPr lvl="1"/>
            <a:r>
              <a:rPr lang="en-US" sz="1900" dirty="0">
                <a:effectLst/>
              </a:rPr>
              <a:t>Any Drexel Community Member </a:t>
            </a:r>
          </a:p>
          <a:p>
            <a:pPr lvl="1"/>
            <a:r>
              <a:rPr lang="en-US" sz="1900" dirty="0">
                <a:effectLst/>
              </a:rPr>
              <a:t>For engagement in service work that has been recognized to be truly significant to the University. </a:t>
            </a: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E4C97-5665-4C2D-86C6-3AF0EEEE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7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71B-2844-40AD-B3AE-9EA787F6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92" y="220981"/>
            <a:ext cx="10800862" cy="1170158"/>
          </a:xfrm>
        </p:spPr>
        <p:txBody>
          <a:bodyPr/>
          <a:lstStyle/>
          <a:p>
            <a:r>
              <a:rPr lang="en-US" dirty="0"/>
              <a:t>InfoReady Homepage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92A90-FAF9-4901-8C8B-2358D9A3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946" y="1057282"/>
            <a:ext cx="3518562" cy="612846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https://drexel.infoready4.com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CFE9C-78E2-45C9-AFF7-04DF4172E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2" y="1489538"/>
            <a:ext cx="7046188" cy="47389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B5A8DE-8786-4253-A0AE-3AC103B03422}"/>
              </a:ext>
            </a:extLst>
          </p:cNvPr>
          <p:cNvSpPr txBox="1"/>
          <p:nvPr/>
        </p:nvSpPr>
        <p:spPr>
          <a:xfrm>
            <a:off x="8714154" y="1873838"/>
            <a:ext cx="2743200" cy="39703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Helvetica" panose="020B0604020202020204" pitchFamily="34" charset="0"/>
              </a:rPr>
              <a:t>Login Information</a:t>
            </a:r>
            <a:endParaRPr lang="en-US" sz="1050" b="1" dirty="0">
              <a:effectLst/>
              <a:highlight>
                <a:srgbClr val="C0C0C0"/>
              </a:highlight>
              <a:latin typeface="Helvetica" panose="020B0604020202020204" pitchFamily="34" charset="0"/>
            </a:endParaRPr>
          </a:p>
          <a:p>
            <a:r>
              <a:rPr lang="en-US" sz="1050" b="1" dirty="0">
                <a:effectLst/>
              </a:rPr>
              <a:t>Drexel Users: </a:t>
            </a:r>
            <a:r>
              <a:rPr lang="en-US" sz="1050" dirty="0">
                <a:effectLst/>
              </a:rPr>
              <a:t>You are required to use your Drexel SSO as the primary method to login. Any Drexel users with deactivated SSO accounts should contact InfoReady Technical Support at support@infoready4.com.</a:t>
            </a:r>
            <a:br>
              <a:rPr lang="en-US" sz="1050" dirty="0">
                <a:effectLst/>
              </a:rPr>
            </a:br>
            <a:br>
              <a:rPr lang="en-US" sz="1050" dirty="0">
                <a:effectLst/>
              </a:rPr>
            </a:br>
            <a:r>
              <a:rPr lang="en-US" sz="1050" b="1" dirty="0">
                <a:effectLst/>
              </a:rPr>
              <a:t>Non-Drexel Users:</a:t>
            </a:r>
            <a:r>
              <a:rPr lang="en-US" sz="1050" dirty="0">
                <a:effectLst/>
              </a:rPr>
              <a:t> If you are a brand new user, please register to create an account. Once you have an account, enter your email address and password in the "Login for Other Users" section.</a:t>
            </a:r>
            <a:br>
              <a:rPr lang="en-US" sz="1050" dirty="0">
                <a:effectLst/>
              </a:rPr>
            </a:br>
            <a:endParaRPr lang="en-US" sz="1050" dirty="0">
              <a:effectLst/>
            </a:endParaRPr>
          </a:p>
          <a:p>
            <a:r>
              <a:rPr lang="en-US" sz="1050" b="1" dirty="0">
                <a:effectLst/>
                <a:latin typeface="Helvetica" panose="020B0604020202020204" pitchFamily="34" charset="0"/>
              </a:rPr>
              <a:t>Support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50" u="none" strike="noStrike" dirty="0">
                <a:solidFill>
                  <a:srgbClr val="07708D"/>
                </a:solidFill>
                <a:effectLst/>
                <a:hlinkClick r:id="rId4"/>
              </a:rPr>
              <a:t>Toolkit for Administrators</a:t>
            </a:r>
            <a:r>
              <a:rPr lang="en-US" sz="1050" u="none" strike="noStrike" dirty="0">
                <a:solidFill>
                  <a:srgbClr val="07708D"/>
                </a:solidFill>
                <a:effectLst/>
              </a:rPr>
              <a:t>:</a:t>
            </a:r>
            <a:br>
              <a:rPr lang="en-US" sz="1050" u="none" strike="noStrike" dirty="0">
                <a:solidFill>
                  <a:srgbClr val="07708D"/>
                </a:solidFill>
                <a:effectLst/>
              </a:rPr>
            </a:br>
            <a:r>
              <a:rPr lang="en-US" sz="1050" dirty="0">
                <a:effectLst/>
              </a:rPr>
              <a:t>Funding Portal User Instructions for Administrators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50" u="none" strike="noStrike" dirty="0">
                <a:solidFill>
                  <a:srgbClr val="07708D"/>
                </a:solidFill>
                <a:effectLst/>
                <a:hlinkClick r:id="rId5"/>
              </a:rPr>
              <a:t>Toolkit for Applicants, Reviewers, and other Users</a:t>
            </a:r>
            <a:br>
              <a:rPr lang="en-US" sz="1050" u="none" strike="noStrike" dirty="0">
                <a:solidFill>
                  <a:srgbClr val="07708D"/>
                </a:solidFill>
                <a:effectLst/>
              </a:rPr>
            </a:br>
            <a:r>
              <a:rPr lang="en-US" sz="1050" dirty="0">
                <a:effectLst/>
              </a:rPr>
              <a:t>Funding Portal Instructions for All Users</a:t>
            </a:r>
            <a:br>
              <a:rPr lang="en-US" sz="1050" dirty="0">
                <a:effectLst/>
              </a:rPr>
            </a:br>
            <a:endParaRPr lang="en-US" sz="105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050" u="none" strike="noStrike" dirty="0">
                <a:solidFill>
                  <a:srgbClr val="07708D"/>
                </a:solidFill>
                <a:effectLst/>
                <a:hlinkClick r:id="rId6"/>
              </a:rPr>
              <a:t>Federal Limited Submission Digest - September 2021</a:t>
            </a:r>
            <a:br>
              <a:rPr lang="en-US" sz="1050" u="none" strike="noStrike" dirty="0">
                <a:solidFill>
                  <a:srgbClr val="07708D"/>
                </a:solidFill>
                <a:effectLst/>
              </a:rPr>
            </a:br>
            <a:r>
              <a:rPr lang="en-US" sz="1050" dirty="0">
                <a:effectLst/>
              </a:rPr>
              <a:t>Federal Limited Submission Monthly Digest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96DAD-1D8A-474E-BD7A-EA783F39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1F7FF-D266-415F-A29D-E75C931A9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129" y="382047"/>
            <a:ext cx="18002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3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71B-2844-40AD-B3AE-9EA787F6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20981"/>
            <a:ext cx="10353761" cy="693420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 via DrexelOne Login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1B3FF4-C742-4D70-B6C0-89AC6000C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6" y="987493"/>
            <a:ext cx="10119805" cy="52957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880A84-93E9-4FD3-BA88-32B14D09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2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71B-2844-40AD-B3AE-9EA787F6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20981"/>
            <a:ext cx="10353761" cy="638712"/>
          </a:xfrm>
        </p:spPr>
        <p:txBody>
          <a:bodyPr>
            <a:normAutofit fontScale="90000"/>
          </a:bodyPr>
          <a:lstStyle/>
          <a:p>
            <a:r>
              <a:rPr lang="en-US" dirty="0"/>
              <a:t>Login with Drexel Connect Credentials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C81C3-B965-4CEB-8EED-B54C44517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47" y="1211384"/>
            <a:ext cx="8177857" cy="52228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7C116-0626-47D6-9304-6EA4A286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FD483-98D4-4322-9ED5-428F5DA738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4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49477f-6702-40a0-ab01-2a9b1519e17b">
      <Terms xmlns="http://schemas.microsoft.com/office/infopath/2007/PartnerControls"/>
    </lcf76f155ced4ddcb4097134ff3c332f>
    <TaxCatchAll xmlns="d60beed7-cd68-4adc-a747-e07f51a8c1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35F76AC5B2604590B81D7780CA43A0" ma:contentTypeVersion="16" ma:contentTypeDescription="Create a new document." ma:contentTypeScope="" ma:versionID="ced4eb5f93bae44af217f23ebabd2660">
  <xsd:schema xmlns:xsd="http://www.w3.org/2001/XMLSchema" xmlns:xs="http://www.w3.org/2001/XMLSchema" xmlns:p="http://schemas.microsoft.com/office/2006/metadata/properties" xmlns:ns2="fb49477f-6702-40a0-ab01-2a9b1519e17b" xmlns:ns3="d60beed7-cd68-4adc-a747-e07f51a8c1ed" targetNamespace="http://schemas.microsoft.com/office/2006/metadata/properties" ma:root="true" ma:fieldsID="27d0a8429eecc42369fc8b5796f5d06e" ns2:_="" ns3:_="">
    <xsd:import namespace="fb49477f-6702-40a0-ab01-2a9b1519e17b"/>
    <xsd:import namespace="d60beed7-cd68-4adc-a747-e07f51a8c1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9477f-6702-40a0-ab01-2a9b1519e1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dc656b0-98d7-492e-824b-0841517da8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beed7-cd68-4adc-a747-e07f51a8c1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bd586f2-59b0-4f07-b493-b64f0500b333}" ma:internalName="TaxCatchAll" ma:showField="CatchAllData" ma:web="d60beed7-cd68-4adc-a747-e07f51a8c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AEED34-0868-47AD-874B-9901B1B75397}">
  <ds:schemaRefs>
    <ds:schemaRef ds:uri="http://purl.org/dc/elements/1.1/"/>
    <ds:schemaRef ds:uri="http://schemas.microsoft.com/office/2006/metadata/properties"/>
    <ds:schemaRef ds:uri="d60beed7-cd68-4adc-a747-e07f51a8c1ed"/>
    <ds:schemaRef ds:uri="fb49477f-6702-40a0-ab01-2a9b1519e17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2CC17A-301B-425B-A0B9-55A36C57A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9477f-6702-40a0-ab01-2a9b1519e17b"/>
    <ds:schemaRef ds:uri="d60beed7-cd68-4adc-a747-e07f51a8c1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DBE594-11AF-4ADB-B91A-7A15DA0CE4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640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Adobe Devanagari</vt:lpstr>
      <vt:lpstr>Arial</vt:lpstr>
      <vt:lpstr>Calibri</vt:lpstr>
      <vt:lpstr>Calibri Light</vt:lpstr>
      <vt:lpstr>Helvetica</vt:lpstr>
      <vt:lpstr>Office Theme</vt:lpstr>
      <vt:lpstr>  Drexel Faculty Awards Information Session:  Faculty Research, Scholarship, Creativity Awards  and Provost Awards    Information Session: Drexel Research, Scholarship and Creativity Awards &amp; Provost Awards</vt:lpstr>
      <vt:lpstr>PowerPoint Presentation</vt:lpstr>
      <vt:lpstr>Research, Scholarly &amp; Creative Activity</vt:lpstr>
      <vt:lpstr>Research, Scholarly &amp; Creative Activity  (continued)</vt:lpstr>
      <vt:lpstr>Teaching </vt:lpstr>
      <vt:lpstr>Service </vt:lpstr>
      <vt:lpstr>InfoReady Homepage</vt:lpstr>
      <vt:lpstr>Access via DrexelOne Login</vt:lpstr>
      <vt:lpstr>Login with Drexel Connect Credentials</vt:lpstr>
      <vt:lpstr>Selected Opportunity</vt:lpstr>
      <vt:lpstr>Complete Application</vt:lpstr>
      <vt:lpstr>Upload Attachments</vt:lpstr>
      <vt:lpstr>Submit Your Application</vt:lpstr>
      <vt:lpstr>InfoReady Technical Support and  Drexel Support Documents</vt:lpstr>
      <vt:lpstr>InfoReady Applicant Resources</vt:lpstr>
      <vt:lpstr>Award FAQs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Session: Drexel Research, Scholarship and Creativity Awards &amp; Provost Awards</dc:title>
  <dc:creator>Green,Ellonda</dc:creator>
  <cp:lastModifiedBy>Van Wyk,Remy</cp:lastModifiedBy>
  <cp:revision>120</cp:revision>
  <cp:lastPrinted>2022-02-15T15:54:42Z</cp:lastPrinted>
  <dcterms:created xsi:type="dcterms:W3CDTF">2018-01-08T18:49:10Z</dcterms:created>
  <dcterms:modified xsi:type="dcterms:W3CDTF">2022-12-08T17:50:56Z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0x010100E135F76AC5B2604590B81D7780CA43A0</vt:lpwstr>
  </property>
  <property fmtid="{D5CDD505-2E9C-101B-9397-08002B2CF9AE}" pid="3" name="MediaServiceImageTags">
    <vt:lpwstr/>
  </property>
</Properties>
</file>